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9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lacial Indifference Bold" pitchFamily="2" charset="0"/>
      <p:regular r:id="rId15"/>
      <p:bold r:id="rId16"/>
    </p:embeddedFont>
    <p:embeddedFont>
      <p:font typeface="HK Grotesk" pitchFamily="2" charset="77"/>
      <p:regular r:id="rId17"/>
    </p:embeddedFont>
    <p:embeddedFont>
      <p:font typeface="HK Grotesk Bold" pitchFamily="2" charset="77"/>
      <p:regular r:id="rId18"/>
      <p:bold r:id="rId19"/>
    </p:embeddedFont>
    <p:embeddedFont>
      <p:font typeface="HK Grotesk Bold Italics" pitchFamily="2" charset="77"/>
      <p:regular r:id="rId20"/>
      <p:bold r:id="rId21"/>
      <p:italic r:id="rId22"/>
      <p:boldItalic r:id="rId23"/>
    </p:embeddedFont>
    <p:embeddedFont>
      <p:font typeface="HK Grotesk Italics" pitchFamily="2" charset="77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B97AF-FB4A-42D0-84B9-D5CC38D1C599}" v="2" dt="2025-05-11T00:50:20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1298" autoAdjust="0"/>
  </p:normalViewPr>
  <p:slideViewPr>
    <p:cSldViewPr>
      <p:cViewPr varScale="1">
        <p:scale>
          <a:sx n="52" d="100"/>
          <a:sy n="52" d="100"/>
        </p:scale>
        <p:origin x="19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BF33C-B368-44DA-B5D3-BE8A10BF226F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D5A70-8887-4243-84DB-4F5E5C09D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machine learning model to classify movie genres based on textual descriptions.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Compare traditional ML models: </a:t>
            </a:r>
            <a:r>
              <a:rPr lang="en-US" sz="12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XGBoost</a:t>
            </a: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and Logistic Regression.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Resolve </a:t>
            </a:r>
            <a:r>
              <a:rPr lang="en-US" sz="12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idetefied</a:t>
            </a: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gaps in other movie genre classification models.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Evaluate model performance using appropriate classification metrics.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 a scalable and interpretable alternative to resource-intensive deep learning approaches.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simpler, interpretable, and scalable ML approaches on text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4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Removed null entries and duplicates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Filtered to top 3 genres: Drama, Adult, Documentary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Removed entries with fewer than 10 words in the description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Cleaned text (lowercased, removed HTML tags, punctuation, stop words)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Created numeric features: description length and title length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Normalized numeric columns using Min-Max scaling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Applied label encoding to genre labels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Text was transformed using TF-IDF, and </a:t>
            </a:r>
            <a:r>
              <a:rPr lang="en-US" sz="12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additionally utilized raw text features. Data was split into train, validation, and test sets (70/15/15). Hyperparameters were tuned using cross-validation.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4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262" marR="0" lvl="1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HK Grotesk" panose="020B0604020202020204" charset="0"/>
                <a:ea typeface="Glacial Indifference Bold"/>
                <a:cs typeface="Glacial Indifference Bold"/>
                <a:sym typeface="Glacial Indifference Bold"/>
              </a:rPr>
              <a:t>Challenges:</a:t>
            </a:r>
            <a:endParaRPr lang="en-US" sz="12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Class imbalance: Some genres had very few entries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Genre overlap: Semantic similarity (e.g., Drama vs. Documentary)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Limited resource environment: Could not use deep learning</a:t>
            </a:r>
          </a:p>
          <a:p>
            <a:pPr marL="302262" lvl="1" algn="l">
              <a:lnSpc>
                <a:spcPts val="3920"/>
              </a:lnSpc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Future Improvements: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multi-label classification for movies with multiple genres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Incorporate BERT or Transformer-based embeddings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 dataset to include underrepresented genres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endParaRPr lang="en-US" sz="12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4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achieved the best results, confirming that gradient boosting with raw text can compete with more complex methods.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study fills an important gap by focusing on interpretable, traditional ML techniques for genre classification.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D5A70-8887-4243-84DB-4F5E5C09D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243404" y="4470997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Movie Genre Classification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1657889"/>
            <a:ext cx="8984736" cy="287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51632" y="5565874"/>
            <a:ext cx="5779484" cy="51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b="1" i="1" dirty="0">
              <a:solidFill>
                <a:srgbClr val="FFFFFF"/>
              </a:solidFill>
              <a:latin typeface="HK Grotesk Bold Italics"/>
              <a:ea typeface="HK Grotesk Bold Italics"/>
              <a:cs typeface="HK Grotesk Bold Italics"/>
              <a:sym typeface="HK Grotesk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3487" y="866511"/>
            <a:ext cx="8470513" cy="308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 &amp; IMPROVEMENTS</a:t>
            </a:r>
          </a:p>
          <a:p>
            <a:pPr algn="ctr">
              <a:lnSpc>
                <a:spcPts val="8039"/>
              </a:lnSpc>
            </a:pPr>
            <a:endParaRPr lang="en-US" sz="7114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6188" y="3543300"/>
            <a:ext cx="7855506" cy="49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HK Grotesk" panose="020B0604020202020204" charset="0"/>
                <a:ea typeface="Glacial Indifference Bold"/>
                <a:cs typeface="Glacial Indifference Bold"/>
                <a:sym typeface="Glacial Indifference Bold"/>
              </a:rPr>
              <a:t>Challenges:</a:t>
            </a:r>
            <a:endParaRPr lang="en-US" sz="2800" dirty="0">
              <a:solidFill>
                <a:srgbClr val="FFFFFF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Class imbalance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Genre overlap: 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Limited resource environment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302262" lvl="1" algn="l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Future Improvements: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multi-label classification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Incorporate BERT or Transformer-based embeddings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Expanding the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97881" y="1028700"/>
            <a:ext cx="5657850" cy="8229600"/>
          </a:xfrm>
          <a:custGeom>
            <a:avLst/>
            <a:gdLst/>
            <a:ahLst/>
            <a:cxnLst/>
            <a:rect l="l" t="t" r="r" b="b"/>
            <a:pathLst>
              <a:path w="5657850" h="822960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144487" y="2381928"/>
            <a:ext cx="594091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2719" y="3613251"/>
            <a:ext cx="8704455" cy="356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9" lvl="1" indent="-280350" algn="l">
              <a:lnSpc>
                <a:spcPts val="4674"/>
              </a:lnSpc>
              <a:buFont typeface="Arial"/>
              <a:buChar char="•"/>
            </a:pP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 built a text-based genre classification model using </a:t>
            </a:r>
            <a:r>
              <a:rPr lang="en-US" sz="2597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2597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XGBoost</a:t>
            </a: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and Logistic Regression. </a:t>
            </a:r>
          </a:p>
          <a:p>
            <a:pPr marL="560699" lvl="1" indent="-280350" algn="l">
              <a:lnSpc>
                <a:spcPts val="4674"/>
              </a:lnSpc>
              <a:buFont typeface="Arial"/>
              <a:buChar char="•"/>
            </a:pP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approach is efficient, scalable, and accurate without the need for multimodal data.</a:t>
            </a:r>
          </a:p>
          <a:p>
            <a:pPr marL="560699" lvl="1" indent="-280350" algn="l">
              <a:lnSpc>
                <a:spcPts val="4674"/>
              </a:lnSpc>
              <a:buFont typeface="Arial"/>
              <a:buChar char="•"/>
            </a:pP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597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achieved the best results.</a:t>
            </a:r>
          </a:p>
          <a:p>
            <a:pPr marL="560699" lvl="1" indent="-280350" algn="l">
              <a:lnSpc>
                <a:spcPts val="4674"/>
              </a:lnSpc>
              <a:buFont typeface="Arial"/>
              <a:buChar char="•"/>
            </a:pPr>
            <a:r>
              <a:rPr lang="en-US" sz="259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study fills an important gap.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243404" y="5626628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1306" y="2227359"/>
            <a:ext cx="7193094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algn="l">
              <a:lnSpc>
                <a:spcPts val="8039"/>
              </a:lnSpc>
            </a:pPr>
            <a:endParaRPr lang="en-US" sz="7114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2939" y="3742745"/>
            <a:ext cx="937331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•The importance of Movie genre classification is growing.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•Accurate predictions improve satisfaction and manageing content library.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•Most models use all or a combination of video, audio and text.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•To reduce computational costs our model only uses text.</a:t>
            </a:r>
          </a:p>
          <a:p>
            <a:pPr algn="r">
              <a:lnSpc>
                <a:spcPts val="3920"/>
              </a:lnSpc>
              <a:spcBef>
                <a:spcPct val="0"/>
              </a:spcBef>
            </a:pPr>
            <a:endParaRPr lang="en-US" sz="2800" i="1">
              <a:solidFill>
                <a:srgbClr val="FFFFFF"/>
              </a:solidFill>
              <a:latin typeface="HK Grotesk Italics"/>
              <a:ea typeface="HK Grotesk Italics"/>
              <a:cs typeface="HK Grotesk Italics"/>
              <a:sym typeface="HK Grotesk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500831" y="10287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77400" y="2400300"/>
            <a:ext cx="5330557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222111"/>
            <a:ext cx="7821771" cy="248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Text-Based Classification</a:t>
            </a:r>
            <a:endParaRPr lang="ar-SA" sz="2800" dirty="0">
              <a:solidFill>
                <a:schemeClr val="bg1"/>
              </a:solidFill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Comparison</a:t>
            </a:r>
            <a:endParaRPr lang="ar-SA" sz="2800" dirty="0">
              <a:solidFill>
                <a:schemeClr val="bg1"/>
              </a:solidFill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Resolving gaps 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Evaluation</a:t>
            </a:r>
            <a:r>
              <a:rPr lang="en-US" sz="2800" dirty="0"/>
              <a:t> 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Scalability &amp; Interpretability</a:t>
            </a:r>
            <a:endParaRPr lang="en-US" sz="2800" dirty="0">
              <a:solidFill>
                <a:schemeClr val="bg1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97533" y="1841952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1670" y="2261703"/>
            <a:ext cx="864612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identified gaps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929228"/>
            <a:ext cx="10172700" cy="253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112" lvl="1" indent="-307056" algn="l">
              <a:lnSpc>
                <a:spcPts val="3982"/>
              </a:lnSpc>
              <a:buFont typeface="Arial"/>
              <a:buChar char="•"/>
            </a:pPr>
            <a:r>
              <a:rPr lang="en-US" sz="28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 computational cost.</a:t>
            </a:r>
          </a:p>
          <a:p>
            <a:pPr marL="614112" lvl="1" indent="-307056" algn="l">
              <a:lnSpc>
                <a:spcPts val="3982"/>
              </a:lnSpc>
              <a:buFont typeface="Arial"/>
              <a:buChar char="•"/>
            </a:pPr>
            <a:r>
              <a:rPr lang="en-US" sz="28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Dependency on large, specialized multimodal datasets.</a:t>
            </a:r>
          </a:p>
          <a:p>
            <a:pPr marL="614112" lvl="1" indent="-307056" algn="l">
              <a:lnSpc>
                <a:spcPts val="3982"/>
              </a:lnSpc>
              <a:buFont typeface="Arial"/>
              <a:buChar char="•"/>
            </a:pPr>
            <a:r>
              <a:rPr lang="en-US" sz="28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Semantic overlap.</a:t>
            </a:r>
          </a:p>
          <a:p>
            <a:pPr marL="614112" lvl="1" indent="-307056" algn="l">
              <a:lnSpc>
                <a:spcPts val="3982"/>
              </a:lnSpc>
              <a:buFont typeface="Arial"/>
              <a:buChar char="•"/>
            </a:pPr>
            <a:r>
              <a:rPr lang="en-US" sz="28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 exploration of boosting methods.</a:t>
            </a:r>
          </a:p>
          <a:p>
            <a:pPr marL="614112" lvl="1" indent="-307056" algn="l">
              <a:lnSpc>
                <a:spcPts val="3982"/>
              </a:lnSpc>
              <a:buFont typeface="Arial"/>
              <a:buChar char="•"/>
            </a:pPr>
            <a:r>
              <a:rPr lang="en-US" sz="284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ML approaches on text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38594" y="2403374"/>
            <a:ext cx="7212142" cy="6525272"/>
          </a:xfrm>
          <a:custGeom>
            <a:avLst/>
            <a:gdLst/>
            <a:ahLst/>
            <a:cxnLst/>
            <a:rect l="l" t="t" r="r" b="b"/>
            <a:pathLst>
              <a:path w="7212142" h="6525272">
                <a:moveTo>
                  <a:pt x="0" y="0"/>
                </a:moveTo>
                <a:lnTo>
                  <a:pt x="7212143" y="0"/>
                </a:lnTo>
                <a:lnTo>
                  <a:pt x="7212143" y="6525272"/>
                </a:lnTo>
                <a:lnTo>
                  <a:pt x="0" y="652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4460" y="1066800"/>
            <a:ext cx="8826776" cy="308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DESCRIPTION</a:t>
            </a:r>
          </a:p>
          <a:p>
            <a:pPr algn="ctr">
              <a:lnSpc>
                <a:spcPts val="8039"/>
              </a:lnSpc>
            </a:pPr>
            <a:endParaRPr lang="en-US" sz="7114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0561" y="4030980"/>
            <a:ext cx="8783439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dataset comprises approximately 108,000 movie entries, each labeled with a genre and accompanied by metadata such as title, release year, and a textual description.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Initial analysis revealed: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Some missing values in the Year column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Imbalanced genre distribution (Drama, Adult, and Documentary were most common)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need to handle genre overlap and long-tail distribution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8180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40958" y="1286562"/>
            <a:ext cx="9046058" cy="308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PREPROCESSING</a:t>
            </a:r>
          </a:p>
          <a:p>
            <a:pPr algn="ctr">
              <a:lnSpc>
                <a:spcPts val="8039"/>
              </a:lnSpc>
            </a:pPr>
            <a:endParaRPr lang="en-US" sz="7114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61458" y="3695700"/>
            <a:ext cx="7790625" cy="248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Null Removal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Filtered genres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Text Cleaning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Feature Creation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Label Encoding</a:t>
            </a:r>
            <a:endParaRPr lang="en-US" sz="2800" dirty="0">
              <a:solidFill>
                <a:schemeClr val="bg1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0438" y="4293771"/>
            <a:ext cx="16787124" cy="4448588"/>
          </a:xfrm>
          <a:custGeom>
            <a:avLst/>
            <a:gdLst/>
            <a:ahLst/>
            <a:cxnLst/>
            <a:rect l="l" t="t" r="r" b="b"/>
            <a:pathLst>
              <a:path w="16787124" h="4448588">
                <a:moveTo>
                  <a:pt x="0" y="0"/>
                </a:moveTo>
                <a:lnTo>
                  <a:pt x="16787124" y="0"/>
                </a:lnTo>
                <a:lnTo>
                  <a:pt x="16787124" y="4448588"/>
                </a:lnTo>
                <a:lnTo>
                  <a:pt x="0" y="4448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89402" y="1525425"/>
            <a:ext cx="10909195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AFTER APPLYING PREPROCESSING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62211" y="3683276"/>
            <a:ext cx="7137191" cy="548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</a:t>
            </a: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- Handles raw text and categorical features, uses ordered boosting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 err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XGBoost</a:t>
            </a: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- Efficient gradient boosting with TF-IDF input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Logistic Regression - A simple, interpretable baseline using TF-IDF</a:t>
            </a:r>
          </a:p>
          <a:p>
            <a:pPr marL="816102" indent="-514350" algn="l" rtl="0" eaLnBrk="1" latinLnBrk="0" hangingPunct="1">
              <a:lnSpc>
                <a:spcPts val="3919"/>
              </a:lnSpc>
              <a:buFont typeface="+mj-lt"/>
              <a:buAutoNum type="arabicPeriod"/>
            </a:pPr>
            <a:r>
              <a:rPr lang="en-US" sz="2800" kern="1200" dirty="0">
                <a:solidFill>
                  <a:srgbClr val="FFFFFF"/>
                </a:solidFill>
                <a:effectLst/>
                <a:ea typeface="HK Grotesk" panose="020B0604020202020204" charset="0"/>
                <a:cs typeface="HK Grotesk" panose="020B0604020202020204" charset="0"/>
              </a:rPr>
              <a:t>Supporting Method: TF-IDF – Used to transform text into numerical values.</a:t>
            </a:r>
            <a:endParaRPr lang="en-US" sz="2800" dirty="0">
              <a:effectLst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91961" y="800100"/>
            <a:ext cx="11504073" cy="208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6"/>
              </a:lnSpc>
            </a:pPr>
            <a:r>
              <a:rPr lang="en-US" sz="7173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CLASSIFIERS &amp; RESULTS</a:t>
            </a:r>
          </a:p>
          <a:p>
            <a:pPr algn="ctr">
              <a:lnSpc>
                <a:spcPts val="8106"/>
              </a:lnSpc>
            </a:pPr>
            <a:endParaRPr lang="en-US" sz="7173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5E85B1-08E5-5223-A6C9-03DD82A6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39143"/>
              </p:ext>
            </p:extLst>
          </p:nvPr>
        </p:nvGraphicFramePr>
        <p:xfrm>
          <a:off x="8915400" y="4305300"/>
          <a:ext cx="8229600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324136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052659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772129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664543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358928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8343663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Macro Precision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Macro Recall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Macro F1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Weighted F1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487402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CatBoost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0.827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0.807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0.808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0.807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0.832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118701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XGBoost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0.769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0.762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0.747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0.749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0.764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5033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Logistic Regression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0.779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77691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1637" y="-450964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1637" y="5846580"/>
            <a:ext cx="3457209" cy="3411720"/>
          </a:xfrm>
          <a:custGeom>
            <a:avLst/>
            <a:gdLst/>
            <a:ahLst/>
            <a:cxnLst/>
            <a:rect l="l" t="t" r="r" b="b"/>
            <a:pathLst>
              <a:path w="3457209" h="3411720">
                <a:moveTo>
                  <a:pt x="0" y="0"/>
                </a:moveTo>
                <a:lnTo>
                  <a:pt x="3457209" y="0"/>
                </a:lnTo>
                <a:lnTo>
                  <a:pt x="3457209" y="3411720"/>
                </a:lnTo>
                <a:lnTo>
                  <a:pt x="0" y="3411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45722" y="5846580"/>
            <a:ext cx="3448015" cy="3411720"/>
          </a:xfrm>
          <a:custGeom>
            <a:avLst/>
            <a:gdLst/>
            <a:ahLst/>
            <a:cxnLst/>
            <a:rect l="l" t="t" r="r" b="b"/>
            <a:pathLst>
              <a:path w="3448015" h="3411720">
                <a:moveTo>
                  <a:pt x="0" y="0"/>
                </a:moveTo>
                <a:lnTo>
                  <a:pt x="3448015" y="0"/>
                </a:lnTo>
                <a:lnTo>
                  <a:pt x="3448015" y="3411720"/>
                </a:lnTo>
                <a:lnTo>
                  <a:pt x="0" y="3411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02051" y="5846580"/>
            <a:ext cx="3587971" cy="3411720"/>
          </a:xfrm>
          <a:custGeom>
            <a:avLst/>
            <a:gdLst/>
            <a:ahLst/>
            <a:cxnLst/>
            <a:rect l="l" t="t" r="r" b="b"/>
            <a:pathLst>
              <a:path w="3587971" h="3411720">
                <a:moveTo>
                  <a:pt x="0" y="0"/>
                </a:moveTo>
                <a:lnTo>
                  <a:pt x="3587971" y="0"/>
                </a:lnTo>
                <a:lnTo>
                  <a:pt x="3587971" y="3411720"/>
                </a:lnTo>
                <a:lnTo>
                  <a:pt x="0" y="3411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9610" y="2458708"/>
            <a:ext cx="5241108" cy="3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CatBoost showed strong overall performance.</a:t>
            </a:r>
          </a:p>
          <a:p>
            <a:pPr marL="501919" lvl="1" indent="-250959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effectively used raw text and numeric inputs.</a:t>
            </a:r>
          </a:p>
          <a:p>
            <a:pPr marL="501919" lvl="1" indent="-250959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was stable with minimal overfitting, thanks to ordered boosting.</a:t>
            </a:r>
          </a:p>
          <a:p>
            <a:pPr algn="l">
              <a:lnSpc>
                <a:spcPts val="3254"/>
              </a:lnSpc>
            </a:pPr>
            <a:endParaRPr lang="en-US" sz="232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91963" y="841641"/>
            <a:ext cx="11504073" cy="10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6"/>
              </a:lnSpc>
            </a:pPr>
            <a:r>
              <a:rPr lang="en-US" sz="717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6804" y="2458708"/>
            <a:ext cx="5925851" cy="246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XGBoost provided robust performance but showed early flattening of the validation loss curve.</a:t>
            </a:r>
          </a:p>
          <a:p>
            <a:pPr marL="501919" lvl="1" indent="-250960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used TF-IDF-transformed features and struggled to capture complex language patterns.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33111" y="2458708"/>
            <a:ext cx="5925851" cy="246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Logistic Regression offered respectable performance as a linear model.</a:t>
            </a:r>
          </a:p>
          <a:p>
            <a:pPr marL="501919" lvl="1" indent="-250960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Used the same TF-IDF features as XGBoost.</a:t>
            </a:r>
          </a:p>
          <a:p>
            <a:pPr marL="501919" lvl="1" indent="-250960" algn="l">
              <a:lnSpc>
                <a:spcPts val="3254"/>
              </a:lnSpc>
              <a:buFont typeface="Arial"/>
              <a:buChar char="•"/>
            </a:pPr>
            <a:r>
              <a:rPr lang="en-US" sz="23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was stable and interpretable, but less expressive than ensemble models.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682</Words>
  <Application>Microsoft Macintosh PowerPoint</Application>
  <PresentationFormat>Custom</PresentationFormat>
  <Paragraphs>119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HK Grotesk Italics</vt:lpstr>
      <vt:lpstr>Arial</vt:lpstr>
      <vt:lpstr>Open Sans</vt:lpstr>
      <vt:lpstr>HK Grotesk Bold</vt:lpstr>
      <vt:lpstr>Calibri</vt:lpstr>
      <vt:lpstr>HK Grotesk</vt:lpstr>
      <vt:lpstr>Glacial Indifference Bold</vt:lpstr>
      <vt:lpstr>HK Grotesk Bold Italics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G4, Machine Learning Project (Movie Genere Classification)</dc:title>
  <dc:creator>khalid k</dc:creator>
  <cp:lastModifiedBy>خالد يحيى الشهراني</cp:lastModifiedBy>
  <cp:revision>8</cp:revision>
  <dcterms:created xsi:type="dcterms:W3CDTF">2006-08-16T00:00:00Z</dcterms:created>
  <dcterms:modified xsi:type="dcterms:W3CDTF">2025-06-18T07:05:53Z</dcterms:modified>
  <dc:identifier>DAGm47_-OXU</dc:identifier>
</cp:coreProperties>
</file>